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Montserrat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87490E-D63A-4238-A84A-EA5A467BC75B}">
  <a:tblStyle styleId="{8987490E-D63A-4238-A84A-EA5A467BC7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Montserrat-bold.fntdata"/><Relationship Id="rId21" Type="http://schemas.openxmlformats.org/officeDocument/2006/relationships/slide" Target="slides/slide15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fa3814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fa3814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fa38148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fa38148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fa38148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fa38148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fa38148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bfa38148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fa38148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fa38148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fa381487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fa381487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fa381487_4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fa381487_4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bfa381487_4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bfa381487_4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bfa38148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bfa38148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fa38148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fa38148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fa381487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fa381487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fa38148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fa38148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fa381487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fa381487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fa381487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fa381487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bfa381487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bfa38148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fa381487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fa381487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fa381487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fa381487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fa381487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fa381487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fa381487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fa381487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fa381487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fa381487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fa381487_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bfa381487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bfa381487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bfa381487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fa3814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fa3814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bfa381487_4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bfa381487_4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bfa381487_4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bfa381487_4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bfa381487_3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bfa381487_3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bfa381487_3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bfa381487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fa381487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fa381487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bfa381487_3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bfa381487_3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bfa381487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bfa381487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bfa381487_3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bfa381487_3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fa381487_3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fa381487_3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9a74c7f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9a74c7f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fa381487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fa38148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9a74c7f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9a74c7f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9a74c7f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9a74c7f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9a74c7f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9a74c7f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9a74c7f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9a74c7f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9a74c7f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9a74c7f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9a74c7f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9a74c7f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9a74c7fd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9a74c7f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9a74c7fd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9a74c7fd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9a74c7fd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9a74c7f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9a74c7fd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9a74c7fd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d42448e7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d42448e7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9a74c7fd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9a74c7f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a74c7fd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9a74c7fd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8c1e4f3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8c1e4f3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8c1e4f3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8c1e4f3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8c1e4f3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8c1e4f3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1d42448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1d4244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1d42448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1d42448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8c1e4f3d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8c1e4f3d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1d42448e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1d42448e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1d42448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1d42448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1d42448e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1d42448e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fa381487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fa381487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9a74c7fd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9a74c7fd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pdf/1809.10486.pdf" TargetMode="External"/><Relationship Id="rId4" Type="http://schemas.openxmlformats.org/officeDocument/2006/relationships/hyperlink" Target="https://onedrive.live.com/?authkey=%21AMi2L9PxLAve7vQ&amp;cid=6BD3D92732DE0818&amp;id=6BD3D92732DE0818%2191516&amp;parId=6BD3D92732DE0818%21100111&amp;o=OneUp" TargetMode="External"/><Relationship Id="rId5" Type="http://schemas.openxmlformats.org/officeDocument/2006/relationships/hyperlink" Target="https://arxiv.org/pdf/1808.08114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jpg"/><Relationship Id="rId4" Type="http://schemas.openxmlformats.org/officeDocument/2006/relationships/image" Target="../media/image78.jpg"/><Relationship Id="rId5" Type="http://schemas.openxmlformats.org/officeDocument/2006/relationships/image" Target="../media/image74.jpg"/><Relationship Id="rId6" Type="http://schemas.openxmlformats.org/officeDocument/2006/relationships/image" Target="../media/image77.jpg"/><Relationship Id="rId7" Type="http://schemas.openxmlformats.org/officeDocument/2006/relationships/image" Target="../media/image7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904.08128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129425"/>
            <a:ext cx="5017500" cy="20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Segmentation Decathlon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22100" y="3428900"/>
            <a:ext cx="34707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Abhinav Jindal  (2016csb1026)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Mattela Nithish (2016csb1042)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Goal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chieve good score for individual organs and then generalize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2 label organs only initially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organs also made 2 label : ROI and background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567550"/>
            <a:ext cx="448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2D slices of the 3D image along the 3 axis (X,Y,Z)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Resizing images to (224,224,3) for input to VGG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Normalizing images to [0,1] as some of the values are even greater than 1000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(- dice coeff) is used as the loss function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150" y="1567550"/>
            <a:ext cx="3219272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1 Problems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the individual slices for testing gives very high scores (heart 0.997, colon 0.998)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But giving score of 1 if no ROI is not correct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of slices with no ROI is very large making the overall average high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2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Model Learning to predict all 0 for organs such as Lung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So predict using the 3D image as a whole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Scores decrease drastically with this for lung, colon etc.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Balancing positive and negative slices 50:50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Scores improved a little with this modification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2 Results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Lung : 0.156 +- 0.246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Spleen : 0.74 +- 0.09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Heart : 0.69 +- 0.035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Hippocampus : 0.720 +- 0.104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Prostate : 0.7149 +- 0.0766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Colon : 0.02 +- 0.01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Pancreas : 0.381 +-  0.139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Hepatic Vessels : 0.171 +- 0.126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Lung dataset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Some images of lungs with high dice score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846" y="1932025"/>
            <a:ext cx="2080325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963" y="1932025"/>
            <a:ext cx="2138083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850" y="1932026"/>
            <a:ext cx="2080325" cy="219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Lung dataset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Some images of lungs with low dice score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337" r="327" t="0"/>
          <a:stretch/>
        </p:blipFill>
        <p:spPr>
          <a:xfrm>
            <a:off x="1358846" y="1932025"/>
            <a:ext cx="2080325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b="1066" l="0" r="0" t="1057"/>
          <a:stretch/>
        </p:blipFill>
        <p:spPr>
          <a:xfrm>
            <a:off x="3502963" y="1932025"/>
            <a:ext cx="2138082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5">
            <a:alphaModFix/>
          </a:blip>
          <a:srcRect b="0" l="308" r="308" t="0"/>
          <a:stretch/>
        </p:blipFill>
        <p:spPr>
          <a:xfrm>
            <a:off x="5704850" y="1932026"/>
            <a:ext cx="2080325" cy="219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441700" y="2212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Sample Images</a:t>
            </a:r>
            <a:endParaRPr b="1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Lungs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75" y="858876"/>
            <a:ext cx="3919200" cy="40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125" y="858875"/>
            <a:ext cx="3985000" cy="4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Lungs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961" l="0" r="0" t="961"/>
          <a:stretch/>
        </p:blipFill>
        <p:spPr>
          <a:xfrm>
            <a:off x="835975" y="858876"/>
            <a:ext cx="3919200" cy="40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4853125" y="858875"/>
            <a:ext cx="3984999" cy="4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Overview</a:t>
            </a:r>
            <a:endParaRPr b="1" sz="3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from Grand challenges 2019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Generalized Medical Segmentation for Several Tasks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10 different tasks’ dataset available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specific parameters must not be human defined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Predict on these 10 tasks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Predict on future unseen tasks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Lungs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583" l="0" r="0" t="583"/>
          <a:stretch/>
        </p:blipFill>
        <p:spPr>
          <a:xfrm>
            <a:off x="835975" y="858876"/>
            <a:ext cx="3919200" cy="40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2534" r="2525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Lungs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835975" y="858876"/>
            <a:ext cx="3919201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278" r="288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Colon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 b="386" l="0" r="0" t="386"/>
          <a:stretch/>
        </p:blipFill>
        <p:spPr>
          <a:xfrm>
            <a:off x="835975" y="858876"/>
            <a:ext cx="3919200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179" r="189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Colon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874" l="0" r="0" t="864"/>
          <a:stretch/>
        </p:blipFill>
        <p:spPr>
          <a:xfrm>
            <a:off x="835975" y="858876"/>
            <a:ext cx="3919201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 rotWithShape="1">
          <a:blip r:embed="rId4">
            <a:alphaModFix/>
          </a:blip>
          <a:srcRect b="0" l="661" r="651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Colon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835975" y="858876"/>
            <a:ext cx="3919201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 rotWithShape="1">
          <a:blip r:embed="rId4">
            <a:alphaModFix/>
          </a:blip>
          <a:srcRect b="199" l="0" r="0" t="199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Colon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485" l="0" r="0" t="475"/>
          <a:stretch/>
        </p:blipFill>
        <p:spPr>
          <a:xfrm>
            <a:off x="835975" y="858876"/>
            <a:ext cx="3919200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Spleen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b="0" l="377" r="387" t="0"/>
          <a:stretch/>
        </p:blipFill>
        <p:spPr>
          <a:xfrm>
            <a:off x="835975" y="858876"/>
            <a:ext cx="3919201" cy="40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b="0" l="622" r="622" t="0"/>
          <a:stretch/>
        </p:blipFill>
        <p:spPr>
          <a:xfrm>
            <a:off x="4948929" y="858875"/>
            <a:ext cx="3889195" cy="40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Spleen</a:t>
            </a:r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835975" y="858876"/>
            <a:ext cx="3919201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 b="0" l="563" r="553" t="0"/>
          <a:stretch/>
        </p:blipFill>
        <p:spPr>
          <a:xfrm>
            <a:off x="4948929" y="858875"/>
            <a:ext cx="3889195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Spleen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 rotWithShape="1">
          <a:blip r:embed="rId3">
            <a:alphaModFix/>
          </a:blip>
          <a:srcRect b="0" l="238" r="228" t="0"/>
          <a:stretch/>
        </p:blipFill>
        <p:spPr>
          <a:xfrm>
            <a:off x="835975" y="858876"/>
            <a:ext cx="3919202" cy="40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 rotWithShape="1">
          <a:blip r:embed="rId4">
            <a:alphaModFix/>
          </a:blip>
          <a:srcRect b="0" l="622" r="622" t="0"/>
          <a:stretch/>
        </p:blipFill>
        <p:spPr>
          <a:xfrm>
            <a:off x="4948929" y="858875"/>
            <a:ext cx="3889196" cy="40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1193350" y="24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Spleen</a:t>
            </a:r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3051" r="3042" t="0"/>
          <a:stretch/>
        </p:blipFill>
        <p:spPr>
          <a:xfrm>
            <a:off x="835975" y="858876"/>
            <a:ext cx="3919202" cy="400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 rotWithShape="1">
          <a:blip r:embed="rId4">
            <a:alphaModFix/>
          </a:blip>
          <a:srcRect b="0" l="2776" r="2776" t="0"/>
          <a:stretch/>
        </p:blipFill>
        <p:spPr>
          <a:xfrm>
            <a:off x="4948929" y="858875"/>
            <a:ext cx="3889196" cy="40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15"/>
          <p:cNvGraphicFramePr/>
          <p:nvPr/>
        </p:nvGraphicFramePr>
        <p:xfrm>
          <a:off x="1124125" y="5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{8987490E-D63A-4238-A84A-EA5A467BC75B}</a:tableStyleId>
              </a:tblPr>
              <a:tblGrid>
                <a:gridCol w="1274400"/>
                <a:gridCol w="2225600"/>
                <a:gridCol w="1687175"/>
                <a:gridCol w="2677175"/>
              </a:tblGrid>
              <a:tr h="3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</a:rPr>
                        <a:t>Task Name</a:t>
                      </a:r>
                      <a:endParaRPr b="1"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</a:rPr>
                        <a:t>Modality</a:t>
                      </a:r>
                      <a:endParaRPr b="1"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</a:rPr>
                        <a:t>Dimensions</a:t>
                      </a:r>
                      <a:endParaRPr b="1"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</a:rPr>
                        <a:t>No of Images</a:t>
                      </a:r>
                      <a:endParaRPr b="1"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Brain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Multimodal multisite MRI data (FLAIR, T1w, T1gd,T2w)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(240, 240, 155, 4)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750 (484 Training + 266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Liver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Portal venous phase 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(512, 512, 247)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201 (131 Training + 70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Prostate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Multimodal MR (T2, ADC)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(320, 320, 20, 2)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48 (32 Training + 16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Hippocampus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Mono-modal MRI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(34, 53, 37)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394 (263 Training + 131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Spleen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(512, 512, 164)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61 (41 Training + 20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Mono-modal MRI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(320, 320, 120)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30 (20 Training + 10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Lung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(512, 512, 450)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96 (64 Training + 32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Pancreas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Portal venous phase 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(512, 512, 82)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420 (282 Training +139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Colon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(512, 512, 127)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190 (126 Training + 64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Hepatic Vessel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(512, 512, 55)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443 (303 Training + 140 Testing)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3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3 channels available as input to VGG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Contrast variation handling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Log and power transformation as the other 2 channels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Not that effective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4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3 channels available as input to VGG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Spatial Information Passing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Previous and next layer in the other 2 channels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Improved Results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Stage 4 Results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Lung :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0.2057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+-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0.211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Colon :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0.0642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+-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0.151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Pancreas : 0.341 +-  0.1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Spleen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 rotWithShape="1">
          <a:blip r:embed="rId3">
            <a:alphaModFix/>
          </a:blip>
          <a:srcRect b="690" l="0" r="0" t="700"/>
          <a:stretch/>
        </p:blipFill>
        <p:spPr>
          <a:xfrm>
            <a:off x="805575" y="2002175"/>
            <a:ext cx="2678174" cy="2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 rotWithShape="1">
          <a:blip r:embed="rId4">
            <a:alphaModFix/>
          </a:blip>
          <a:srcRect b="0" l="2380" r="2380" t="0"/>
          <a:stretch/>
        </p:blipFill>
        <p:spPr>
          <a:xfrm>
            <a:off x="3483750" y="2002175"/>
            <a:ext cx="2481530" cy="2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5">
            <a:alphaModFix/>
          </a:blip>
          <a:srcRect b="0" l="69" r="79" t="0"/>
          <a:stretch/>
        </p:blipFill>
        <p:spPr>
          <a:xfrm>
            <a:off x="5965275" y="2002175"/>
            <a:ext cx="2481525" cy="253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Heart</a:t>
            </a:r>
            <a:endParaRPr/>
          </a:p>
        </p:txBody>
      </p:sp>
      <p:sp>
        <p:nvSpPr>
          <p:cNvPr id="368" name="Google Shape;368;p46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b="4561" l="0" r="0" t="4561"/>
          <a:stretch/>
        </p:blipFill>
        <p:spPr>
          <a:xfrm>
            <a:off x="805575" y="2002175"/>
            <a:ext cx="2678174" cy="25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3483750" y="2002175"/>
            <a:ext cx="2481529" cy="25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 rotWithShape="1">
          <a:blip r:embed="rId5">
            <a:alphaModFix/>
          </a:blip>
          <a:srcRect b="651" l="0" r="0" t="661"/>
          <a:stretch/>
        </p:blipFill>
        <p:spPr>
          <a:xfrm>
            <a:off x="5965275" y="2002175"/>
            <a:ext cx="2481526" cy="253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Hippocampus</a:t>
            </a:r>
            <a:endParaRPr/>
          </a:p>
        </p:txBody>
      </p:sp>
      <p:sp>
        <p:nvSpPr>
          <p:cNvPr id="377" name="Google Shape;377;p47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00" y="1998725"/>
            <a:ext cx="2405741" cy="2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179" r="189" t="0"/>
          <a:stretch/>
        </p:blipFill>
        <p:spPr>
          <a:xfrm>
            <a:off x="3504325" y="1998725"/>
            <a:ext cx="2405742" cy="2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 rotWithShape="1">
          <a:blip r:embed="rId5">
            <a:alphaModFix/>
          </a:blip>
          <a:srcRect b="622" l="0" r="0" t="622"/>
          <a:stretch/>
        </p:blipFill>
        <p:spPr>
          <a:xfrm>
            <a:off x="5910075" y="1998725"/>
            <a:ext cx="2405741" cy="25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Lung</a:t>
            </a: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129750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 b="0" l="1522" r="1531" t="0"/>
          <a:stretch/>
        </p:blipFill>
        <p:spPr>
          <a:xfrm>
            <a:off x="1078000" y="1998725"/>
            <a:ext cx="2405741" cy="253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 rotWithShape="1">
          <a:blip r:embed="rId4">
            <a:alphaModFix/>
          </a:blip>
          <a:srcRect b="0" l="1662" r="1653" t="0"/>
          <a:stretch/>
        </p:blipFill>
        <p:spPr>
          <a:xfrm>
            <a:off x="3504325" y="1998725"/>
            <a:ext cx="2405741" cy="2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5">
            <a:alphaModFix/>
          </a:blip>
          <a:srcRect b="0" l="1718" r="1728" t="0"/>
          <a:stretch/>
        </p:blipFill>
        <p:spPr>
          <a:xfrm>
            <a:off x="5910075" y="1998725"/>
            <a:ext cx="2405741" cy="25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Colon dataset</a:t>
            </a:r>
            <a:endParaRPr/>
          </a:p>
        </p:txBody>
      </p:sp>
      <p:sp>
        <p:nvSpPr>
          <p:cNvPr id="395" name="Google Shape;395;p49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Not covering whole ROI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6" name="Google Shape;396;p49"/>
          <p:cNvPicPr preferRelativeResize="0"/>
          <p:nvPr/>
        </p:nvPicPr>
        <p:blipFill rotWithShape="1">
          <a:blip r:embed="rId3">
            <a:alphaModFix/>
          </a:blip>
          <a:srcRect b="0" l="1950" r="1950" t="0"/>
          <a:stretch/>
        </p:blipFill>
        <p:spPr>
          <a:xfrm>
            <a:off x="292046" y="1932025"/>
            <a:ext cx="2080325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 rotWithShape="1">
          <a:blip r:embed="rId4">
            <a:alphaModFix/>
          </a:blip>
          <a:srcRect b="0" l="1152" r="1152" t="0"/>
          <a:stretch/>
        </p:blipFill>
        <p:spPr>
          <a:xfrm>
            <a:off x="2436163" y="1932025"/>
            <a:ext cx="2138081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 rotWithShape="1">
          <a:blip r:embed="rId5">
            <a:alphaModFix/>
          </a:blip>
          <a:srcRect b="0" l="1238" r="1238" t="0"/>
          <a:stretch/>
        </p:blipFill>
        <p:spPr>
          <a:xfrm>
            <a:off x="4574250" y="1921575"/>
            <a:ext cx="2138075" cy="225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650" y="1911550"/>
            <a:ext cx="2279200" cy="22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Colon dataset</a:t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1358850" y="1366475"/>
            <a:ext cx="69162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ROI predicted wrong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6" name="Google Shape;406;p50"/>
          <p:cNvPicPr preferRelativeResize="0"/>
          <p:nvPr/>
        </p:nvPicPr>
        <p:blipFill rotWithShape="1">
          <a:blip r:embed="rId3">
            <a:alphaModFix/>
          </a:blip>
          <a:srcRect b="0" l="2830" r="2830" t="0"/>
          <a:stretch/>
        </p:blipFill>
        <p:spPr>
          <a:xfrm>
            <a:off x="292046" y="1932025"/>
            <a:ext cx="2080326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 rotWithShape="1">
          <a:blip r:embed="rId4">
            <a:alphaModFix/>
          </a:blip>
          <a:srcRect b="0" l="553" r="553" t="0"/>
          <a:stretch/>
        </p:blipFill>
        <p:spPr>
          <a:xfrm>
            <a:off x="2436163" y="1932025"/>
            <a:ext cx="2138081" cy="2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0"/>
          <p:cNvPicPr preferRelativeResize="0"/>
          <p:nvPr/>
        </p:nvPicPr>
        <p:blipFill rotWithShape="1">
          <a:blip r:embed="rId5">
            <a:alphaModFix/>
          </a:blip>
          <a:srcRect b="0" l="563" r="563" t="0"/>
          <a:stretch/>
        </p:blipFill>
        <p:spPr>
          <a:xfrm>
            <a:off x="4574250" y="1921575"/>
            <a:ext cx="2138075" cy="225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0"/>
          <p:cNvPicPr preferRelativeResize="0"/>
          <p:nvPr/>
        </p:nvPicPr>
        <p:blipFill rotWithShape="1">
          <a:blip r:embed="rId6">
            <a:alphaModFix/>
          </a:blip>
          <a:srcRect b="396" l="0" r="0" t="396"/>
          <a:stretch/>
        </p:blipFill>
        <p:spPr>
          <a:xfrm>
            <a:off x="6765650" y="1911550"/>
            <a:ext cx="2279200" cy="2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Modality based normalisation</a:t>
            </a:r>
            <a:endParaRPr/>
          </a:p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CT scan consists of absolute values.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Normalisation is done across the dataset (Z-score) after clipping to the [0.5, 99.5] percentiles of these intensity values.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For other modalities, simple Z-score normalisation is applied across the individual images.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363925" y="154300"/>
            <a:ext cx="70389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 Info</a:t>
            </a:r>
            <a:endParaRPr/>
          </a:p>
        </p:txBody>
      </p:sp>
      <p:graphicFrame>
        <p:nvGraphicFramePr>
          <p:cNvPr id="152" name="Google Shape;152;p16"/>
          <p:cNvGraphicFramePr/>
          <p:nvPr/>
        </p:nvGraphicFramePr>
        <p:xfrm>
          <a:off x="1116900" y="6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{8987490E-D63A-4238-A84A-EA5A467BC75B}</a:tableStyleId>
              </a:tblPr>
              <a:tblGrid>
                <a:gridCol w="1804875"/>
                <a:gridCol w="1650225"/>
                <a:gridCol w="4275050"/>
              </a:tblGrid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FFFFF"/>
                          </a:solidFill>
                        </a:rPr>
                        <a:t>Task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FFFFF"/>
                          </a:solidFill>
                        </a:rPr>
                        <a:t>Number of labels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Brain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Edema, Non enhancing tumor, Enhancing tumor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left atrium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Liver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Liver, Cancer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Hippocampus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anterior, posterior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Prostate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TZ,PZ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Lung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Cancer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Pancreas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Pancreas, Cancer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Hepatic Vessel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Vessel, Tumor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Spleen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Spleen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Colon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Background, Colon cancer primaries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Scaled Model</a:t>
            </a:r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Input dimensions of the vgg-unet model depends on the dataset used.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Example : Hippocampus Tried with (64,64) as the input dimension.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Non Uniform Input dimensions can also be used instead of (224,224) in case of rectangular images.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Hippocampus Result improved (from 0.720 +- 0.104 to 0.7608+-0.0455)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Procedure</a:t>
            </a:r>
            <a:endParaRPr/>
          </a:p>
        </p:txBody>
      </p:sp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Instead of giving slices along all the axes, Here we consider slices along the major axis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Model probably getting confused due to excessive variation in image sizes and anatomical information from different axis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Major axis slices giving better results even with lesser data compared to previous model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Images along different axes (Spleen)</a:t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315" y="1260437"/>
            <a:ext cx="752185" cy="31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450" y="1304050"/>
            <a:ext cx="602675" cy="30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700" y="1260438"/>
            <a:ext cx="3174700" cy="3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 txBox="1"/>
          <p:nvPr/>
        </p:nvSpPr>
        <p:spPr>
          <a:xfrm>
            <a:off x="1615438" y="4536450"/>
            <a:ext cx="914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Axis = 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2961063" y="4536450"/>
            <a:ext cx="914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Axis =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5592700" y="4536450"/>
            <a:ext cx="914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Axis =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of previous change 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Spleen : 0.85 +- 0.04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Pancreas : 0.5 +- 0.19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Ensemble model (along 3 axes)</a:t>
            </a:r>
            <a:endParaRPr/>
          </a:p>
        </p:txBody>
      </p:sp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The previous model solved the problem of variable data but ignores information available from other axis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Idea is to create a fusion model from the individual models trained along each axis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Currently simple OR operation used for this fusion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Because lesser region being predicted earlier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Connected Component Post Processing applied afterwards  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Ensemble model (along 3 axes) : Result</a:t>
            </a:r>
            <a:endParaRPr/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Major improvement for spleen and Hippocampus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Spleen : 0.90 +- 0.01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Hippocampus : 0.77 +- 0.02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Pancreas : 0.42 +- 0.14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Pancreas showing a decreased dice score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Ensemble model (along 3 axes) : Results</a:t>
            </a:r>
            <a:endParaRPr/>
          </a:p>
        </p:txBody>
      </p:sp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817" y="1660820"/>
            <a:ext cx="4226541" cy="133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25" y="1666900"/>
            <a:ext cx="3875475" cy="138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25" y="3279250"/>
            <a:ext cx="387547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 rotWithShape="1">
          <a:blip r:embed="rId6">
            <a:alphaModFix/>
          </a:blip>
          <a:srcRect b="367" l="0" r="0" t="357"/>
          <a:stretch/>
        </p:blipFill>
        <p:spPr>
          <a:xfrm>
            <a:off x="4757750" y="3279260"/>
            <a:ext cx="4232676" cy="135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Voxel Spacing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 u="sng">
                <a:latin typeface="Arial"/>
                <a:ea typeface="Arial"/>
                <a:cs typeface="Arial"/>
                <a:sym typeface="Arial"/>
              </a:rPr>
              <a:t>Voxel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: 3D Pixel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CNNs do not natively understand voxel spacings.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Resample all the images of the dataset to have uniform voxel spacing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Resampled images to median voxel spacing of the dataset where spline interpolation is used for images.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Tested for lungs, No major improvement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Self-Supervised Learning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Inspired from Transfer Learning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Training model weights for some other task with large dataset and then using those weights for current problem with limited dataset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Limited low-level features learnt for the poor performing organs (eg. lungs)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Encoder contains the semantic information for the segmentation task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Features learnt through segmentation task could be less important when compared to other complex tasks such as image reconstruction.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Self-Supervised Learning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 txBox="1"/>
          <p:nvPr>
            <p:ph idx="1" type="body"/>
          </p:nvPr>
        </p:nvSpPr>
        <p:spPr>
          <a:xfrm>
            <a:off x="1254350" y="1098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Image Reconstruction model sample results (Spleen)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1"/>
          <p:cNvPicPr preferRelativeResize="0"/>
          <p:nvPr/>
        </p:nvPicPr>
        <p:blipFill rotWithShape="1">
          <a:blip r:embed="rId3">
            <a:alphaModFix/>
          </a:blip>
          <a:srcRect b="0" l="446" r="436" t="0"/>
          <a:stretch/>
        </p:blipFill>
        <p:spPr>
          <a:xfrm>
            <a:off x="1368763" y="1620938"/>
            <a:ext cx="269557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113" y="1620938"/>
            <a:ext cx="269557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/>
          <p:nvPr/>
        </p:nvSpPr>
        <p:spPr>
          <a:xfrm>
            <a:off x="1905350" y="4478750"/>
            <a:ext cx="162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5207700" y="4478750"/>
            <a:ext cx="162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052550" y="2028600"/>
            <a:ext cx="70389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Related Work</a:t>
            </a:r>
            <a:endParaRPr b="1" sz="33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Cropping images 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2"/>
          <p:cNvSpPr txBox="1"/>
          <p:nvPr>
            <p:ph idx="1" type="body"/>
          </p:nvPr>
        </p:nvSpPr>
        <p:spPr>
          <a:xfrm>
            <a:off x="1297500" y="10238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Uniform and Non Uniform cropping across the dataset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036" y="1567550"/>
            <a:ext cx="2947537" cy="29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325" y="1567550"/>
            <a:ext cx="179972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Cropping Images (Result)</a:t>
            </a:r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1297500" y="1170575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Non Uniform Cropping Spleen Result : 0.79 +- 0.11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Uniform Cropping Spleen Result : 0.88 +- 0.04 (improved from not cropping)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250" y="1640775"/>
            <a:ext cx="2101525" cy="21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3697825" y="1640775"/>
            <a:ext cx="2101525" cy="21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169" r="179" t="0"/>
          <a:stretch/>
        </p:blipFill>
        <p:spPr>
          <a:xfrm>
            <a:off x="5852400" y="1640775"/>
            <a:ext cx="2101525" cy="21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 txBox="1"/>
          <p:nvPr/>
        </p:nvSpPr>
        <p:spPr>
          <a:xfrm>
            <a:off x="1795725" y="3803025"/>
            <a:ext cx="1596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Actual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63"/>
          <p:cNvSpPr txBox="1"/>
          <p:nvPr/>
        </p:nvSpPr>
        <p:spPr>
          <a:xfrm>
            <a:off x="3950288" y="3803025"/>
            <a:ext cx="1596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Actual label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63"/>
          <p:cNvSpPr txBox="1"/>
          <p:nvPr/>
        </p:nvSpPr>
        <p:spPr>
          <a:xfrm>
            <a:off x="6104863" y="3803025"/>
            <a:ext cx="1596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Predicted label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 Gated Network</a:t>
            </a:r>
            <a:endParaRPr/>
          </a:p>
        </p:txBody>
      </p:sp>
      <p:sp>
        <p:nvSpPr>
          <p:cNvPr id="514" name="Google Shape;514;p64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ROI varies greatly in shape and size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Attention helps in localisation of predicted region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Less false positives with almost no major complexity to training time.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Identify salient image regions and preserve only the activations relevant to the specific task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Each feature vector is scaled by the corresponding attention coefficient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 Gated Network</a:t>
            </a:r>
            <a:endParaRPr/>
          </a:p>
        </p:txBody>
      </p:sp>
      <p:sp>
        <p:nvSpPr>
          <p:cNvPr id="520" name="Google Shape;520;p65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88" y="1040600"/>
            <a:ext cx="61817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39" y="2235492"/>
            <a:ext cx="8091425" cy="257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 Gated Network</a:t>
            </a:r>
            <a:endParaRPr/>
          </a:p>
        </p:txBody>
      </p:sp>
      <p:sp>
        <p:nvSpPr>
          <p:cNvPr id="528" name="Google Shape;528;p66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8750"/>
            <a:ext cx="7609700" cy="3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 Gated Network Results</a:t>
            </a:r>
            <a:endParaRPr/>
          </a:p>
        </p:txBody>
      </p:sp>
      <p:sp>
        <p:nvSpPr>
          <p:cNvPr id="535" name="Google Shape;535;p67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Lungs : 0.28 +- 0.28(improvement)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Spleen : 0.86 +- 0.01(almost same)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Pancreas : 0.52 +- 0.18(improvement)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Hippocampus : 0.71916  +- 0.0504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Heart : 0.7567 +- 0.0463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(improvement)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Ensemble </a:t>
            </a: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 Gated Network</a:t>
            </a:r>
            <a:endParaRPr/>
          </a:p>
        </p:txBody>
      </p:sp>
      <p:sp>
        <p:nvSpPr>
          <p:cNvPr id="541" name="Google Shape;541;p68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Trained 3 models corresponding to 3 different axes.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Ensemble using OR operation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Results: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Heart : 0.7677 +- 0.0358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Hippocampus : 0.7555 +- 0.059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Spleen : 0.79 +- 0.1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547" name="Google Shape;547;p69"/>
          <p:cNvSpPr txBox="1"/>
          <p:nvPr>
            <p:ph idx="1" type="body"/>
          </p:nvPr>
        </p:nvSpPr>
        <p:spPr>
          <a:xfrm>
            <a:off x="1147500" y="1098750"/>
            <a:ext cx="7038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nnU-Net: Self-adapting Framework for U-Net-Based Medical Image Segmentation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 Multi-View Fully Convolutional Neural Network for Segmentation of Medical Image Volumes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Attention Gated Networks: Learning to Leverage Salient Regions in Medical Images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553" name="Google Shape;553;p7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54" name="Google Shape;554;p7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2" name="Google Shape;562;p7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7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65" name="Google Shape;565;p7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9" name="Google Shape;569;p7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7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72" name="Google Shape;572;p7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6" name="Google Shape;576;p7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7" name="Google Shape;577;p7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7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79" name="Google Shape;579;p7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7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84" name="Google Shape;584;p7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7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6" name="Google Shape;586;p7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7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8" name="Google Shape;588;p7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9" name="Google Shape;589;p7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90" name="Google Shape;590;p7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8" name="Google Shape;598;p7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Multi-View Fully Convolutional Neural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for Segmentation of Medical Image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Volumes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88" y="1545938"/>
            <a:ext cx="76295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188" y="3925225"/>
            <a:ext cx="54387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297500" y="235925"/>
            <a:ext cx="70389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nnU-Net: Breaking the Spell on Successful Medical Image Segmentation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https://arxiv.org/pdf/1904.08128.pdf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/>
              <a:t>nnU-Net (‘No new Net’) a framework that automatically adapts itself to any given new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Basic idea is to configure Hyperparameters based on given dataset.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Consists of 3 U-Net (2-D, 3-D and 3-D cascade U-Net).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/>
              <a:t>Best dice score achieved for the problem statement.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7038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Dice Score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4669" l="0" r="0" t="4669"/>
          <a:stretch/>
        </p:blipFill>
        <p:spPr>
          <a:xfrm>
            <a:off x="1394052" y="2150461"/>
            <a:ext cx="2444425" cy="8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324" y="1417573"/>
            <a:ext cx="3625225" cy="321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Unet Model</a:t>
            </a:r>
            <a:endParaRPr b="1" sz="3000"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1297500" y="1567550"/>
            <a:ext cx="315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Unet model is a combination of encoder and decoder neural network especially used for image segmentation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VGG Unet model is used</a:t>
            </a:r>
            <a:endParaRPr sz="1800"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450" y="1307850"/>
            <a:ext cx="4469549" cy="30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